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1" r:id="rId4"/>
    <p:sldId id="263" r:id="rId5"/>
    <p:sldId id="264" r:id="rId6"/>
    <p:sldId id="266" r:id="rId7"/>
    <p:sldId id="267" r:id="rId8"/>
    <p:sldId id="269" r:id="rId9"/>
    <p:sldId id="268" r:id="rId10"/>
    <p:sldId id="270" r:id="rId11"/>
    <p:sldId id="283" r:id="rId12"/>
    <p:sldId id="285" r:id="rId13"/>
    <p:sldId id="279" r:id="rId14"/>
    <p:sldId id="286" r:id="rId15"/>
    <p:sldId id="287" r:id="rId16"/>
    <p:sldId id="273" r:id="rId17"/>
    <p:sldId id="282" r:id="rId18"/>
    <p:sldId id="284" r:id="rId19"/>
    <p:sldId id="281" r:id="rId20"/>
    <p:sldId id="271" r:id="rId21"/>
    <p:sldId id="277" r:id="rId22"/>
    <p:sldId id="276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02EA3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2EA3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381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381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solidFill>
            <a:srgbClr val="002EA3">
              <a:alpha val="20000"/>
            </a:srgbClr>
          </a:solidFill>
        </a:fill>
      </a:tcStyle>
    </a:firstCol>
    <a:la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50800" cap="flat">
              <a:solidFill>
                <a:srgbClr val="002EA3"/>
              </a:solidFill>
              <a:prstDash val="solid"/>
              <a:round/>
            </a:ln>
          </a:top>
          <a:bottom>
            <a:ln w="127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2EA3"/>
        </a:fontRef>
        <a:srgbClr val="002EA3"/>
      </a:tcTxStyle>
      <a:tcStyle>
        <a:tcBdr>
          <a:left>
            <a:ln w="12700" cap="flat">
              <a:solidFill>
                <a:srgbClr val="002EA3"/>
              </a:solidFill>
              <a:prstDash val="solid"/>
              <a:round/>
            </a:ln>
          </a:left>
          <a:right>
            <a:ln w="12700" cap="flat">
              <a:solidFill>
                <a:srgbClr val="002EA3"/>
              </a:solidFill>
              <a:prstDash val="solid"/>
              <a:round/>
            </a:ln>
          </a:right>
          <a:top>
            <a:ln w="12700" cap="flat">
              <a:solidFill>
                <a:srgbClr val="002EA3"/>
              </a:solidFill>
              <a:prstDash val="solid"/>
              <a:round/>
            </a:ln>
          </a:top>
          <a:bottom>
            <a:ln w="25400" cap="flat">
              <a:solidFill>
                <a:srgbClr val="002EA3"/>
              </a:solidFill>
              <a:prstDash val="solid"/>
              <a:round/>
            </a:ln>
          </a:bottom>
          <a:insideH>
            <a:ln w="12700" cap="flat">
              <a:solidFill>
                <a:srgbClr val="002EA3"/>
              </a:solidFill>
              <a:prstDash val="solid"/>
              <a:round/>
            </a:ln>
          </a:insideH>
          <a:insideV>
            <a:ln w="12700" cap="flat">
              <a:solidFill>
                <a:srgbClr val="002EA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4"/>
    <p:restoredTop sz="72435"/>
  </p:normalViewPr>
  <p:slideViewPr>
    <p:cSldViewPr snapToGrid="0" snapToObjects="1">
      <p:cViewPr varScale="1">
        <p:scale>
          <a:sx n="70" d="100"/>
          <a:sy n="70" d="100"/>
        </p:scale>
        <p:origin x="4408" y="20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/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/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/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/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4E788-4C59-E748-8DE7-7D660EEAFAC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3D65EB-E770-7B4A-97AA-9AFDBAD8C97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Choose chemistry</a:t>
          </a:r>
        </a:p>
      </dgm:t>
    </dgm:pt>
    <dgm:pt modelId="{A79B25A9-3DFB-E841-8438-2012F819BBC2}" type="parTrans" cxnId="{4E78D59C-D792-0740-B1CC-A7371A0E74E9}">
      <dgm:prSet/>
      <dgm:spPr/>
      <dgm:t>
        <a:bodyPr/>
        <a:lstStyle/>
        <a:p>
          <a:endParaRPr lang="en-US"/>
        </a:p>
      </dgm:t>
    </dgm:pt>
    <dgm:pt modelId="{76AA5FCA-CEEF-7D4D-B84B-8174B450EA92}" type="sibTrans" cxnId="{4E78D59C-D792-0740-B1CC-A7371A0E74E9}">
      <dgm:prSet/>
      <dgm:spPr/>
      <dgm:t>
        <a:bodyPr/>
        <a:lstStyle/>
        <a:p>
          <a:endParaRPr lang="en-US"/>
        </a:p>
      </dgm:t>
    </dgm:pt>
    <dgm:pt modelId="{8C8F8CCC-6829-3A42-9E39-36E93EBA41A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Create coarse-grain model</a:t>
          </a:r>
        </a:p>
      </dgm:t>
    </dgm:pt>
    <dgm:pt modelId="{E156DB78-5217-1340-AD59-56D1C437E0C7}" type="parTrans" cxnId="{E860BF0B-4995-DC40-AB02-79A10382B303}">
      <dgm:prSet/>
      <dgm:spPr/>
      <dgm:t>
        <a:bodyPr/>
        <a:lstStyle/>
        <a:p>
          <a:endParaRPr lang="en-US"/>
        </a:p>
      </dgm:t>
    </dgm:pt>
    <dgm:pt modelId="{0BE215FC-2446-544F-8656-CB6D91D53187}" type="sibTrans" cxnId="{E860BF0B-4995-DC40-AB02-79A10382B303}">
      <dgm:prSet/>
      <dgm:spPr/>
      <dgm:t>
        <a:bodyPr/>
        <a:lstStyle/>
        <a:p>
          <a:endParaRPr lang="en-US"/>
        </a:p>
      </dgm:t>
    </dgm:pt>
    <dgm:pt modelId="{FF2DC2F4-259E-4249-B643-5EEA7A32330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Obtain coarse-grain morphology</a:t>
          </a:r>
        </a:p>
      </dgm:t>
    </dgm:pt>
    <dgm:pt modelId="{E51DC8CC-E6D1-1447-9DEC-EAD4789AA078}" type="parTrans" cxnId="{B3E4CBEA-E91A-7C42-9B4B-B2B9DDD71D5E}">
      <dgm:prSet/>
      <dgm:spPr/>
      <dgm:t>
        <a:bodyPr/>
        <a:lstStyle/>
        <a:p>
          <a:endParaRPr lang="en-US"/>
        </a:p>
      </dgm:t>
    </dgm:pt>
    <dgm:pt modelId="{AA71FEF1-E437-4342-91D3-63B708D1A21F}" type="sibTrans" cxnId="{B3E4CBEA-E91A-7C42-9B4B-B2B9DDD71D5E}">
      <dgm:prSet/>
      <dgm:spPr/>
      <dgm:t>
        <a:bodyPr/>
        <a:lstStyle/>
        <a:p>
          <a:endParaRPr lang="en-US"/>
        </a:p>
      </dgm:t>
    </dgm:pt>
    <dgm:pt modelId="{53D80062-E3AF-9A4A-847A-5FF902499AE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Backmap</a:t>
          </a:r>
          <a:r>
            <a:rPr lang="en-US" dirty="0"/>
            <a:t> to retrieve atomic information</a:t>
          </a:r>
        </a:p>
      </dgm:t>
    </dgm:pt>
    <dgm:pt modelId="{014EECE3-F0FA-3B4F-8DAA-6AC4875D6F53}" type="parTrans" cxnId="{E2E09727-2E25-DF44-8810-4FBF069E3B51}">
      <dgm:prSet/>
      <dgm:spPr/>
      <dgm:t>
        <a:bodyPr/>
        <a:lstStyle/>
        <a:p>
          <a:endParaRPr lang="en-US"/>
        </a:p>
      </dgm:t>
    </dgm:pt>
    <dgm:pt modelId="{65E470EA-AB25-5A43-900E-2C1D27926C81}" type="sibTrans" cxnId="{E2E09727-2E25-DF44-8810-4FBF069E3B51}">
      <dgm:prSet/>
      <dgm:spPr/>
      <dgm:t>
        <a:bodyPr/>
        <a:lstStyle/>
        <a:p>
          <a:endParaRPr lang="en-US"/>
        </a:p>
      </dgm:t>
    </dgm:pt>
    <dgm:pt modelId="{9A7C77D7-1E75-9043-AA20-237B752DF32D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Calculate charge transport</a:t>
          </a:r>
        </a:p>
      </dgm:t>
    </dgm:pt>
    <dgm:pt modelId="{EBD6364C-474D-E34E-824F-D09214EEDAB0}" type="parTrans" cxnId="{C77C39CC-CC8C-1542-8A48-FB0983F70543}">
      <dgm:prSet/>
      <dgm:spPr/>
      <dgm:t>
        <a:bodyPr/>
        <a:lstStyle/>
        <a:p>
          <a:endParaRPr lang="en-US"/>
        </a:p>
      </dgm:t>
    </dgm:pt>
    <dgm:pt modelId="{8EEC6B51-B5A1-5F48-99B4-33BF7F220B1A}" type="sibTrans" cxnId="{C77C39CC-CC8C-1542-8A48-FB0983F70543}">
      <dgm:prSet/>
      <dgm:spPr/>
      <dgm:t>
        <a:bodyPr/>
        <a:lstStyle/>
        <a:p>
          <a:endParaRPr lang="en-US"/>
        </a:p>
      </dgm:t>
    </dgm:pt>
    <dgm:pt modelId="{FBDA2CC3-012C-E24F-8DAA-ED8D1C5FB0E6}" type="pres">
      <dgm:prSet presAssocID="{8004E788-4C59-E748-8DE7-7D660EEAFAC6}" presName="rootnode" presStyleCnt="0">
        <dgm:presLayoutVars>
          <dgm:chMax/>
          <dgm:chPref/>
          <dgm:dir/>
          <dgm:animLvl val="lvl"/>
        </dgm:presLayoutVars>
      </dgm:prSet>
      <dgm:spPr/>
    </dgm:pt>
    <dgm:pt modelId="{E13218B2-A071-9640-A7F1-AEC866B72DB6}" type="pres">
      <dgm:prSet presAssocID="{AD3D65EB-E770-7B4A-97AA-9AFDBAD8C979}" presName="composite" presStyleCnt="0"/>
      <dgm:spPr/>
    </dgm:pt>
    <dgm:pt modelId="{877F7E6C-56FF-0A42-9339-D8690A72CB25}" type="pres">
      <dgm:prSet presAssocID="{AD3D65EB-E770-7B4A-97AA-9AFDBAD8C979}" presName="bentUpArrow1" presStyleLbl="alignImgPlace1" presStyleIdx="0" presStyleCnt="4"/>
      <dgm:spPr/>
    </dgm:pt>
    <dgm:pt modelId="{AA3F67DB-785A-3B43-B37C-82A9B46018A5}" type="pres">
      <dgm:prSet presAssocID="{AD3D65EB-E770-7B4A-97AA-9AFDBAD8C97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1673692-0FAB-CE46-9017-12B7AC38794D}" type="pres">
      <dgm:prSet presAssocID="{AD3D65EB-E770-7B4A-97AA-9AFDBAD8C979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B08532-C182-F749-AAD9-1533F8DB6A33}" type="pres">
      <dgm:prSet presAssocID="{76AA5FCA-CEEF-7D4D-B84B-8174B450EA92}" presName="sibTrans" presStyleCnt="0"/>
      <dgm:spPr/>
    </dgm:pt>
    <dgm:pt modelId="{0DCE0D9D-A500-CB41-A779-ADD6B183BF6D}" type="pres">
      <dgm:prSet presAssocID="{8C8F8CCC-6829-3A42-9E39-36E93EBA41A9}" presName="composite" presStyleCnt="0"/>
      <dgm:spPr/>
    </dgm:pt>
    <dgm:pt modelId="{77E103B0-EA98-ED47-954B-263BE66ABEF1}" type="pres">
      <dgm:prSet presAssocID="{8C8F8CCC-6829-3A42-9E39-36E93EBA41A9}" presName="bentUpArrow1" presStyleLbl="alignImgPlace1" presStyleIdx="1" presStyleCnt="4"/>
      <dgm:spPr/>
    </dgm:pt>
    <dgm:pt modelId="{054BC852-1E7D-B145-80E4-E4FAEA4AE955}" type="pres">
      <dgm:prSet presAssocID="{8C8F8CCC-6829-3A42-9E39-36E93EBA41A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71015B1-6DC3-5548-8151-37776419978E}" type="pres">
      <dgm:prSet presAssocID="{8C8F8CCC-6829-3A42-9E39-36E93EBA41A9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C4C89F9-6B53-A64B-9FAF-45F3213D2015}" type="pres">
      <dgm:prSet presAssocID="{0BE215FC-2446-544F-8656-CB6D91D53187}" presName="sibTrans" presStyleCnt="0"/>
      <dgm:spPr/>
    </dgm:pt>
    <dgm:pt modelId="{AB0BB85A-A3C7-0448-9764-75C36E9F7408}" type="pres">
      <dgm:prSet presAssocID="{FF2DC2F4-259E-4249-B643-5EEA7A323304}" presName="composite" presStyleCnt="0"/>
      <dgm:spPr/>
    </dgm:pt>
    <dgm:pt modelId="{B1696714-389C-8548-92D7-52CEB28369C9}" type="pres">
      <dgm:prSet presAssocID="{FF2DC2F4-259E-4249-B643-5EEA7A323304}" presName="bentUpArrow1" presStyleLbl="alignImgPlace1" presStyleIdx="2" presStyleCnt="4"/>
      <dgm:spPr/>
    </dgm:pt>
    <dgm:pt modelId="{406EB253-28B4-4A4D-A95B-CB61E1AB8A82}" type="pres">
      <dgm:prSet presAssocID="{FF2DC2F4-259E-4249-B643-5EEA7A32330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F7A020A-398D-3D47-96C7-AD7AE3083A08}" type="pres">
      <dgm:prSet presAssocID="{FF2DC2F4-259E-4249-B643-5EEA7A32330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B050A3E-B7FA-5740-A05E-9C3CCCD16344}" type="pres">
      <dgm:prSet presAssocID="{AA71FEF1-E437-4342-91D3-63B708D1A21F}" presName="sibTrans" presStyleCnt="0"/>
      <dgm:spPr/>
    </dgm:pt>
    <dgm:pt modelId="{4F04F289-914E-5945-9C8B-078D1A4EF92C}" type="pres">
      <dgm:prSet presAssocID="{53D80062-E3AF-9A4A-847A-5FF902499AE3}" presName="composite" presStyleCnt="0"/>
      <dgm:spPr/>
    </dgm:pt>
    <dgm:pt modelId="{ED9231FC-6A24-5548-8A64-4060662340E7}" type="pres">
      <dgm:prSet presAssocID="{53D80062-E3AF-9A4A-847A-5FF902499AE3}" presName="bentUpArrow1" presStyleLbl="alignImgPlace1" presStyleIdx="3" presStyleCnt="4"/>
      <dgm:spPr/>
    </dgm:pt>
    <dgm:pt modelId="{F5C9E19C-E7AB-3C43-A001-EFC27724F1E8}" type="pres">
      <dgm:prSet presAssocID="{53D80062-E3AF-9A4A-847A-5FF902499AE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956A85F-A6BA-7141-957E-561CD05B9397}" type="pres">
      <dgm:prSet presAssocID="{53D80062-E3AF-9A4A-847A-5FF902499AE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5226FD8-D988-6544-A7CA-0D61D1C6CE69}" type="pres">
      <dgm:prSet presAssocID="{65E470EA-AB25-5A43-900E-2C1D27926C81}" presName="sibTrans" presStyleCnt="0"/>
      <dgm:spPr/>
    </dgm:pt>
    <dgm:pt modelId="{071962B8-08EC-654A-9578-702D4758A8B4}" type="pres">
      <dgm:prSet presAssocID="{9A7C77D7-1E75-9043-AA20-237B752DF32D}" presName="composite" presStyleCnt="0"/>
      <dgm:spPr/>
    </dgm:pt>
    <dgm:pt modelId="{75BD5A19-D869-E14E-85F6-691E34939945}" type="pres">
      <dgm:prSet presAssocID="{9A7C77D7-1E75-9043-AA20-237B752DF32D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5ECF04-1FA5-CF46-9B8A-D427E269C3FA}" type="presOf" srcId="{AD3D65EB-E770-7B4A-97AA-9AFDBAD8C979}" destId="{AA3F67DB-785A-3B43-B37C-82A9B46018A5}" srcOrd="0" destOrd="0" presId="urn:microsoft.com/office/officeart/2005/8/layout/StepDownProcess"/>
    <dgm:cxn modelId="{E860BF0B-4995-DC40-AB02-79A10382B303}" srcId="{8004E788-4C59-E748-8DE7-7D660EEAFAC6}" destId="{8C8F8CCC-6829-3A42-9E39-36E93EBA41A9}" srcOrd="1" destOrd="0" parTransId="{E156DB78-5217-1340-AD59-56D1C437E0C7}" sibTransId="{0BE215FC-2446-544F-8656-CB6D91D53187}"/>
    <dgm:cxn modelId="{5ECAF113-DBED-7B4C-9812-FD3F1D3D371F}" type="presOf" srcId="{FF2DC2F4-259E-4249-B643-5EEA7A323304}" destId="{406EB253-28B4-4A4D-A95B-CB61E1AB8A82}" srcOrd="0" destOrd="0" presId="urn:microsoft.com/office/officeart/2005/8/layout/StepDownProcess"/>
    <dgm:cxn modelId="{E2E09727-2E25-DF44-8810-4FBF069E3B51}" srcId="{8004E788-4C59-E748-8DE7-7D660EEAFAC6}" destId="{53D80062-E3AF-9A4A-847A-5FF902499AE3}" srcOrd="3" destOrd="0" parTransId="{014EECE3-F0FA-3B4F-8DAA-6AC4875D6F53}" sibTransId="{65E470EA-AB25-5A43-900E-2C1D27926C81}"/>
    <dgm:cxn modelId="{EC192C29-D51B-1247-B0EB-6216F041F02B}" type="presOf" srcId="{8004E788-4C59-E748-8DE7-7D660EEAFAC6}" destId="{FBDA2CC3-012C-E24F-8DAA-ED8D1C5FB0E6}" srcOrd="0" destOrd="0" presId="urn:microsoft.com/office/officeart/2005/8/layout/StepDownProcess"/>
    <dgm:cxn modelId="{08BB6997-ED23-964C-9F56-9DC66CC35EAC}" type="presOf" srcId="{9A7C77D7-1E75-9043-AA20-237B752DF32D}" destId="{75BD5A19-D869-E14E-85F6-691E34939945}" srcOrd="0" destOrd="0" presId="urn:microsoft.com/office/officeart/2005/8/layout/StepDownProcess"/>
    <dgm:cxn modelId="{4E78D59C-D792-0740-B1CC-A7371A0E74E9}" srcId="{8004E788-4C59-E748-8DE7-7D660EEAFAC6}" destId="{AD3D65EB-E770-7B4A-97AA-9AFDBAD8C979}" srcOrd="0" destOrd="0" parTransId="{A79B25A9-3DFB-E841-8438-2012F819BBC2}" sibTransId="{76AA5FCA-CEEF-7D4D-B84B-8174B450EA92}"/>
    <dgm:cxn modelId="{3447C7B0-2688-9448-8407-8BBC4BDDB71D}" type="presOf" srcId="{53D80062-E3AF-9A4A-847A-5FF902499AE3}" destId="{F5C9E19C-E7AB-3C43-A001-EFC27724F1E8}" srcOrd="0" destOrd="0" presId="urn:microsoft.com/office/officeart/2005/8/layout/StepDownProcess"/>
    <dgm:cxn modelId="{C77C39CC-CC8C-1542-8A48-FB0983F70543}" srcId="{8004E788-4C59-E748-8DE7-7D660EEAFAC6}" destId="{9A7C77D7-1E75-9043-AA20-237B752DF32D}" srcOrd="4" destOrd="0" parTransId="{EBD6364C-474D-E34E-824F-D09214EEDAB0}" sibTransId="{8EEC6B51-B5A1-5F48-99B4-33BF7F220B1A}"/>
    <dgm:cxn modelId="{B3E4CBEA-E91A-7C42-9B4B-B2B9DDD71D5E}" srcId="{8004E788-4C59-E748-8DE7-7D660EEAFAC6}" destId="{FF2DC2F4-259E-4249-B643-5EEA7A323304}" srcOrd="2" destOrd="0" parTransId="{E51DC8CC-E6D1-1447-9DEC-EAD4789AA078}" sibTransId="{AA71FEF1-E437-4342-91D3-63B708D1A21F}"/>
    <dgm:cxn modelId="{819E88ED-5452-124E-9703-E9AAC168EFF4}" type="presOf" srcId="{8C8F8CCC-6829-3A42-9E39-36E93EBA41A9}" destId="{054BC852-1E7D-B145-80E4-E4FAEA4AE955}" srcOrd="0" destOrd="0" presId="urn:microsoft.com/office/officeart/2005/8/layout/StepDownProcess"/>
    <dgm:cxn modelId="{4BF94F5C-4125-1040-AE69-39C37D7F646A}" type="presParOf" srcId="{FBDA2CC3-012C-E24F-8DAA-ED8D1C5FB0E6}" destId="{E13218B2-A071-9640-A7F1-AEC866B72DB6}" srcOrd="0" destOrd="0" presId="urn:microsoft.com/office/officeart/2005/8/layout/StepDownProcess"/>
    <dgm:cxn modelId="{5C99CBD9-CBA7-304C-A8AA-10D8FD411F88}" type="presParOf" srcId="{E13218B2-A071-9640-A7F1-AEC866B72DB6}" destId="{877F7E6C-56FF-0A42-9339-D8690A72CB25}" srcOrd="0" destOrd="0" presId="urn:microsoft.com/office/officeart/2005/8/layout/StepDownProcess"/>
    <dgm:cxn modelId="{8F471C76-5DC8-3748-BEA6-D637987C660B}" type="presParOf" srcId="{E13218B2-A071-9640-A7F1-AEC866B72DB6}" destId="{AA3F67DB-785A-3B43-B37C-82A9B46018A5}" srcOrd="1" destOrd="0" presId="urn:microsoft.com/office/officeart/2005/8/layout/StepDownProcess"/>
    <dgm:cxn modelId="{B00F346A-67BB-864D-A846-C9982DB28C0A}" type="presParOf" srcId="{E13218B2-A071-9640-A7F1-AEC866B72DB6}" destId="{B1673692-0FAB-CE46-9017-12B7AC38794D}" srcOrd="2" destOrd="0" presId="urn:microsoft.com/office/officeart/2005/8/layout/StepDownProcess"/>
    <dgm:cxn modelId="{B1995FF9-37BB-7749-95D2-2948754D02F6}" type="presParOf" srcId="{FBDA2CC3-012C-E24F-8DAA-ED8D1C5FB0E6}" destId="{F7B08532-C182-F749-AAD9-1533F8DB6A33}" srcOrd="1" destOrd="0" presId="urn:microsoft.com/office/officeart/2005/8/layout/StepDownProcess"/>
    <dgm:cxn modelId="{5261FEE6-A822-0843-84E7-7853ACC967B6}" type="presParOf" srcId="{FBDA2CC3-012C-E24F-8DAA-ED8D1C5FB0E6}" destId="{0DCE0D9D-A500-CB41-A779-ADD6B183BF6D}" srcOrd="2" destOrd="0" presId="urn:microsoft.com/office/officeart/2005/8/layout/StepDownProcess"/>
    <dgm:cxn modelId="{F1D7B0A7-1C9C-D84A-9D80-FEA1230DCD5F}" type="presParOf" srcId="{0DCE0D9D-A500-CB41-A779-ADD6B183BF6D}" destId="{77E103B0-EA98-ED47-954B-263BE66ABEF1}" srcOrd="0" destOrd="0" presId="urn:microsoft.com/office/officeart/2005/8/layout/StepDownProcess"/>
    <dgm:cxn modelId="{E9BBB450-C4BD-344E-85DF-42A37DD24B11}" type="presParOf" srcId="{0DCE0D9D-A500-CB41-A779-ADD6B183BF6D}" destId="{054BC852-1E7D-B145-80E4-E4FAEA4AE955}" srcOrd="1" destOrd="0" presId="urn:microsoft.com/office/officeart/2005/8/layout/StepDownProcess"/>
    <dgm:cxn modelId="{6144EE68-C828-6740-BB81-F20240B0D4D4}" type="presParOf" srcId="{0DCE0D9D-A500-CB41-A779-ADD6B183BF6D}" destId="{771015B1-6DC3-5548-8151-37776419978E}" srcOrd="2" destOrd="0" presId="urn:microsoft.com/office/officeart/2005/8/layout/StepDownProcess"/>
    <dgm:cxn modelId="{E33D5E0C-603D-6344-9892-4E42383569F1}" type="presParOf" srcId="{FBDA2CC3-012C-E24F-8DAA-ED8D1C5FB0E6}" destId="{0C4C89F9-6B53-A64B-9FAF-45F3213D2015}" srcOrd="3" destOrd="0" presId="urn:microsoft.com/office/officeart/2005/8/layout/StepDownProcess"/>
    <dgm:cxn modelId="{EDF6AB95-0643-784A-B34D-C997729E130B}" type="presParOf" srcId="{FBDA2CC3-012C-E24F-8DAA-ED8D1C5FB0E6}" destId="{AB0BB85A-A3C7-0448-9764-75C36E9F7408}" srcOrd="4" destOrd="0" presId="urn:microsoft.com/office/officeart/2005/8/layout/StepDownProcess"/>
    <dgm:cxn modelId="{8EC8A7D5-1713-0A4A-97CF-4BB9456FBC6B}" type="presParOf" srcId="{AB0BB85A-A3C7-0448-9764-75C36E9F7408}" destId="{B1696714-389C-8548-92D7-52CEB28369C9}" srcOrd="0" destOrd="0" presId="urn:microsoft.com/office/officeart/2005/8/layout/StepDownProcess"/>
    <dgm:cxn modelId="{6FFBBCCD-4AEB-A642-AD95-1FB129AEFD3E}" type="presParOf" srcId="{AB0BB85A-A3C7-0448-9764-75C36E9F7408}" destId="{406EB253-28B4-4A4D-A95B-CB61E1AB8A82}" srcOrd="1" destOrd="0" presId="urn:microsoft.com/office/officeart/2005/8/layout/StepDownProcess"/>
    <dgm:cxn modelId="{59A77BD4-B7B0-BC43-B0B7-8A073520CDC5}" type="presParOf" srcId="{AB0BB85A-A3C7-0448-9764-75C36E9F7408}" destId="{2F7A020A-398D-3D47-96C7-AD7AE3083A08}" srcOrd="2" destOrd="0" presId="urn:microsoft.com/office/officeart/2005/8/layout/StepDownProcess"/>
    <dgm:cxn modelId="{7D8C6788-C613-F743-BF02-255F4BE05B85}" type="presParOf" srcId="{FBDA2CC3-012C-E24F-8DAA-ED8D1C5FB0E6}" destId="{1B050A3E-B7FA-5740-A05E-9C3CCCD16344}" srcOrd="5" destOrd="0" presId="urn:microsoft.com/office/officeart/2005/8/layout/StepDownProcess"/>
    <dgm:cxn modelId="{90669387-363E-0E46-B778-80E94A310BD1}" type="presParOf" srcId="{FBDA2CC3-012C-E24F-8DAA-ED8D1C5FB0E6}" destId="{4F04F289-914E-5945-9C8B-078D1A4EF92C}" srcOrd="6" destOrd="0" presId="urn:microsoft.com/office/officeart/2005/8/layout/StepDownProcess"/>
    <dgm:cxn modelId="{4C522617-E945-7644-B28B-0652773472DE}" type="presParOf" srcId="{4F04F289-914E-5945-9C8B-078D1A4EF92C}" destId="{ED9231FC-6A24-5548-8A64-4060662340E7}" srcOrd="0" destOrd="0" presId="urn:microsoft.com/office/officeart/2005/8/layout/StepDownProcess"/>
    <dgm:cxn modelId="{57CF9FAF-813A-C94F-9E4D-4E5365FEF430}" type="presParOf" srcId="{4F04F289-914E-5945-9C8B-078D1A4EF92C}" destId="{F5C9E19C-E7AB-3C43-A001-EFC27724F1E8}" srcOrd="1" destOrd="0" presId="urn:microsoft.com/office/officeart/2005/8/layout/StepDownProcess"/>
    <dgm:cxn modelId="{A4481FF3-31AD-9241-8795-5D6B24B34B43}" type="presParOf" srcId="{4F04F289-914E-5945-9C8B-078D1A4EF92C}" destId="{A956A85F-A6BA-7141-957E-561CD05B9397}" srcOrd="2" destOrd="0" presId="urn:microsoft.com/office/officeart/2005/8/layout/StepDownProcess"/>
    <dgm:cxn modelId="{522EAA5A-9182-EE43-96A1-5463E4B46B6F}" type="presParOf" srcId="{FBDA2CC3-012C-E24F-8DAA-ED8D1C5FB0E6}" destId="{B5226FD8-D988-6544-A7CA-0D61D1C6CE69}" srcOrd="7" destOrd="0" presId="urn:microsoft.com/office/officeart/2005/8/layout/StepDownProcess"/>
    <dgm:cxn modelId="{32DAAF56-432E-9C49-B8D3-6B5CB6A38330}" type="presParOf" srcId="{FBDA2CC3-012C-E24F-8DAA-ED8D1C5FB0E6}" destId="{071962B8-08EC-654A-9578-702D4758A8B4}" srcOrd="8" destOrd="0" presId="urn:microsoft.com/office/officeart/2005/8/layout/StepDownProcess"/>
    <dgm:cxn modelId="{137804FF-8E26-5641-817A-3BF06C9D6B4B}" type="presParOf" srcId="{071962B8-08EC-654A-9578-702D4758A8B4}" destId="{75BD5A19-D869-E14E-85F6-691E3493994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F7E6C-56FF-0A42-9339-D8690A72CB25}">
      <dsp:nvSpPr>
        <dsp:cNvPr id="0" name=""/>
        <dsp:cNvSpPr/>
      </dsp:nvSpPr>
      <dsp:spPr>
        <a:xfrm rot="5400000">
          <a:off x="1489862" y="1709998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F67DB-785A-3B43-B37C-82A9B46018A5}">
      <dsp:nvSpPr>
        <dsp:cNvPr id="0" name=""/>
        <dsp:cNvSpPr/>
      </dsp:nvSpPr>
      <dsp:spPr>
        <a:xfrm>
          <a:off x="1095583" y="60314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Choose chemistry</a:t>
          </a:r>
        </a:p>
      </dsp:txBody>
      <dsp:txXfrm>
        <a:off x="1181201" y="145932"/>
        <a:ext cx="2333993" cy="1582343"/>
      </dsp:txXfrm>
    </dsp:sp>
    <dsp:sp modelId="{B1673692-0FAB-CE46-9017-12B7AC38794D}">
      <dsp:nvSpPr>
        <dsp:cNvPr id="0" name=""/>
        <dsp:cNvSpPr/>
      </dsp:nvSpPr>
      <dsp:spPr>
        <a:xfrm>
          <a:off x="3600812" y="227558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103B0-EA98-ED47-954B-263BE66ABEF1}">
      <dsp:nvSpPr>
        <dsp:cNvPr id="0" name=""/>
        <dsp:cNvSpPr/>
      </dsp:nvSpPr>
      <dsp:spPr>
        <a:xfrm rot="5400000">
          <a:off x="3566963" y="3679846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BC852-1E7D-B145-80E4-E4FAEA4AE955}">
      <dsp:nvSpPr>
        <dsp:cNvPr id="0" name=""/>
        <dsp:cNvSpPr/>
      </dsp:nvSpPr>
      <dsp:spPr>
        <a:xfrm>
          <a:off x="3172684" y="2030162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coarse-grain model</a:t>
          </a:r>
        </a:p>
      </dsp:txBody>
      <dsp:txXfrm>
        <a:off x="3258302" y="2115780"/>
        <a:ext cx="2333993" cy="1582343"/>
      </dsp:txXfrm>
    </dsp:sp>
    <dsp:sp modelId="{771015B1-6DC3-5548-8151-37776419978E}">
      <dsp:nvSpPr>
        <dsp:cNvPr id="0" name=""/>
        <dsp:cNvSpPr/>
      </dsp:nvSpPr>
      <dsp:spPr>
        <a:xfrm>
          <a:off x="5677913" y="2197406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6714-389C-8548-92D7-52CEB28369C9}">
      <dsp:nvSpPr>
        <dsp:cNvPr id="0" name=""/>
        <dsp:cNvSpPr/>
      </dsp:nvSpPr>
      <dsp:spPr>
        <a:xfrm rot="5400000">
          <a:off x="5644064" y="5649694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EB253-28B4-4A4D-A95B-CB61E1AB8A82}">
      <dsp:nvSpPr>
        <dsp:cNvPr id="0" name=""/>
        <dsp:cNvSpPr/>
      </dsp:nvSpPr>
      <dsp:spPr>
        <a:xfrm>
          <a:off x="5249785" y="4000010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Obtain coarse-grain morphology</a:t>
          </a:r>
        </a:p>
      </dsp:txBody>
      <dsp:txXfrm>
        <a:off x="5335403" y="4085628"/>
        <a:ext cx="2333993" cy="1582343"/>
      </dsp:txXfrm>
    </dsp:sp>
    <dsp:sp modelId="{2F7A020A-398D-3D47-96C7-AD7AE3083A08}">
      <dsp:nvSpPr>
        <dsp:cNvPr id="0" name=""/>
        <dsp:cNvSpPr/>
      </dsp:nvSpPr>
      <dsp:spPr>
        <a:xfrm>
          <a:off x="7755015" y="4167254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231FC-6A24-5548-8A64-4060662340E7}">
      <dsp:nvSpPr>
        <dsp:cNvPr id="0" name=""/>
        <dsp:cNvSpPr/>
      </dsp:nvSpPr>
      <dsp:spPr>
        <a:xfrm rot="5400000">
          <a:off x="7721166" y="7619542"/>
          <a:ext cx="1488186" cy="16942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9E19C-E7AB-3C43-A001-EFC27724F1E8}">
      <dsp:nvSpPr>
        <dsp:cNvPr id="0" name=""/>
        <dsp:cNvSpPr/>
      </dsp:nvSpPr>
      <dsp:spPr>
        <a:xfrm>
          <a:off x="7326887" y="5969858"/>
          <a:ext cx="2505229" cy="1753579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Backmap</a:t>
          </a:r>
          <a:r>
            <a:rPr lang="en-US" sz="2500" kern="1200" dirty="0"/>
            <a:t> to retrieve atomic information</a:t>
          </a:r>
        </a:p>
      </dsp:txBody>
      <dsp:txXfrm>
        <a:off x="7412505" y="6055476"/>
        <a:ext cx="2333993" cy="1582343"/>
      </dsp:txXfrm>
    </dsp:sp>
    <dsp:sp modelId="{A956A85F-A6BA-7141-957E-561CD05B9397}">
      <dsp:nvSpPr>
        <dsp:cNvPr id="0" name=""/>
        <dsp:cNvSpPr/>
      </dsp:nvSpPr>
      <dsp:spPr>
        <a:xfrm>
          <a:off x="9832116" y="6137102"/>
          <a:ext cx="1822064" cy="1417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D5A19-D869-E14E-85F6-691E34939945}">
      <dsp:nvSpPr>
        <dsp:cNvPr id="0" name=""/>
        <dsp:cNvSpPr/>
      </dsp:nvSpPr>
      <dsp:spPr>
        <a:xfrm>
          <a:off x="9403988" y="7939706"/>
          <a:ext cx="2505229" cy="1753579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charge transport</a:t>
          </a:r>
        </a:p>
      </dsp:txBody>
      <dsp:txXfrm>
        <a:off x="9489606" y="8025324"/>
        <a:ext cx="2333993" cy="1582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5277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Verdan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National Oceanic and Atmospheric Administration</a:t>
            </a:r>
          </a:p>
          <a:p>
            <a:r>
              <a:rPr lang="en-US" b="1" dirty="0"/>
              <a:t>Correlation</a:t>
            </a:r>
          </a:p>
          <a:p>
            <a:r>
              <a:rPr lang="en-US" b="1" dirty="0"/>
              <a:t>World is on fire</a:t>
            </a:r>
          </a:p>
        </p:txBody>
      </p:sp>
    </p:spTree>
    <p:extLst>
      <p:ext uri="{BB962C8B-B14F-4D97-AF65-F5344CB8AC3E}">
        <p14:creationId xmlns:p14="http://schemas.microsoft.com/office/powerpoint/2010/main" val="3151602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tune a potential to match a target distribution</a:t>
            </a:r>
          </a:p>
          <a:p>
            <a:r>
              <a:rPr lang="en-US" sz="3600" dirty="0"/>
              <a:t>starts with a equilibrate atomistic trajectory</a:t>
            </a:r>
          </a:p>
          <a:p>
            <a:r>
              <a:rPr lang="en-US" sz="2200" b="0" i="0" dirty="0">
                <a:effectLst/>
                <a:latin typeface="+mn-lt"/>
                <a:ea typeface="+mn-ea"/>
                <a:cs typeface="+mn-cs"/>
                <a:sym typeface="Verdana"/>
              </a:rPr>
              <a:t>the probability of observing a microstate is proportional to exp(-U/</a:t>
            </a:r>
            <a:r>
              <a:rPr lang="en-US" sz="2200" b="0" i="0" dirty="0" err="1">
                <a:effectLst/>
                <a:latin typeface="+mn-lt"/>
                <a:ea typeface="+mn-ea"/>
                <a:cs typeface="+mn-cs"/>
                <a:sym typeface="Verdana"/>
              </a:rPr>
              <a:t>kT</a:t>
            </a:r>
            <a:r>
              <a:rPr lang="en-US" sz="2200" b="0" i="0" dirty="0">
                <a:effectLst/>
                <a:latin typeface="+mn-lt"/>
                <a:ea typeface="+mn-ea"/>
                <a:cs typeface="+mn-cs"/>
                <a:sym typeface="Verdana"/>
              </a:rPr>
              <a:t>), where U is the energy of the microstate</a:t>
            </a:r>
          </a:p>
          <a:p>
            <a:r>
              <a:rPr lang="en-US" sz="2200" b="0" i="0" dirty="0">
                <a:effectLst/>
                <a:latin typeface="+mn-lt"/>
                <a:ea typeface="+mn-ea"/>
                <a:cs typeface="+mn-cs"/>
                <a:sym typeface="Verdana"/>
              </a:rPr>
              <a:t>and that's what g(r) is: A normalized probability of finding two particles separated by r</a:t>
            </a:r>
          </a:p>
          <a:p>
            <a:r>
              <a:rPr lang="en-US" sz="2200" b="0" i="0" dirty="0">
                <a:effectLst/>
                <a:latin typeface="+mn-lt"/>
                <a:ea typeface="+mn-ea"/>
                <a:cs typeface="+mn-cs"/>
                <a:sym typeface="Verdana"/>
              </a:rPr>
              <a:t>so, g(r) = exp(-U(r)/</a:t>
            </a:r>
            <a:r>
              <a:rPr lang="en-US" sz="2200" b="0" i="0" dirty="0" err="1">
                <a:effectLst/>
                <a:latin typeface="+mn-lt"/>
                <a:ea typeface="+mn-ea"/>
                <a:cs typeface="+mn-cs"/>
                <a:sym typeface="Verdana"/>
              </a:rPr>
              <a:t>kT</a:t>
            </a:r>
            <a:r>
              <a:rPr lang="en-US" sz="2200" b="0" i="0" dirty="0">
                <a:effectLst/>
                <a:latin typeface="+mn-lt"/>
                <a:ea typeface="+mn-ea"/>
                <a:cs typeface="+mn-cs"/>
                <a:sym typeface="Verdana"/>
              </a:rPr>
              <a:t>) -&gt; -</a:t>
            </a:r>
            <a:r>
              <a:rPr lang="en-US" sz="2200" b="0" i="0" dirty="0" err="1">
                <a:effectLst/>
                <a:latin typeface="+mn-lt"/>
                <a:ea typeface="+mn-ea"/>
                <a:cs typeface="+mn-cs"/>
                <a:sym typeface="Verdana"/>
              </a:rPr>
              <a:t>kT</a:t>
            </a:r>
            <a:r>
              <a:rPr lang="en-US" sz="2200" b="0" i="0" dirty="0">
                <a:effectLst/>
                <a:latin typeface="+mn-lt"/>
                <a:ea typeface="+mn-ea"/>
                <a:cs typeface="+mn-cs"/>
                <a:sym typeface="Verdana"/>
              </a:rPr>
              <a:t>*ln(g(r)) = U(r)</a:t>
            </a:r>
          </a:p>
          <a:p>
            <a:r>
              <a:rPr lang="en-US" sz="2200" b="0" i="0" dirty="0">
                <a:effectLst/>
                <a:latin typeface="+mn-lt"/>
                <a:ea typeface="+mn-ea"/>
                <a:cs typeface="+mn-cs"/>
                <a:sym typeface="Verdana"/>
              </a:rPr>
              <a:t>This only works in a dilute system BUT it’s a good initial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0998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45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74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Tij</a:t>
            </a:r>
            <a:r>
              <a:rPr lang="en-US" dirty="0"/>
              <a:t> – transfer integral</a:t>
            </a:r>
          </a:p>
          <a:p>
            <a:r>
              <a:rPr lang="en-US" dirty="0"/>
              <a:t>Lambda – reorganization energy</a:t>
            </a:r>
          </a:p>
          <a:p>
            <a:r>
              <a:rPr lang="en-US" dirty="0"/>
              <a:t>Marcus hopping rate</a:t>
            </a:r>
          </a:p>
          <a:p>
            <a:r>
              <a:rPr lang="en-US" dirty="0"/>
              <a:t>Elumo-Elumo-1 – energy splitting</a:t>
            </a:r>
          </a:p>
          <a:p>
            <a:r>
              <a:rPr lang="en-US" dirty="0" err="1"/>
              <a:t>deltaEij</a:t>
            </a:r>
            <a:r>
              <a:rPr lang="en-US" dirty="0"/>
              <a:t> is the difference between initial and final states</a:t>
            </a:r>
          </a:p>
          <a:p>
            <a:endParaRPr lang="en-US" dirty="0"/>
          </a:p>
          <a:p>
            <a:r>
              <a:rPr lang="en-US" dirty="0"/>
              <a:t>Transition </a:t>
            </a:r>
            <a:r>
              <a:rPr lang="en-US" dirty="0">
                <a:sym typeface="Wingdings" pitchFamily="2" charset="2"/>
              </a:rPr>
              <a:t> that’s the overview (what) now specific objectives</a:t>
            </a:r>
          </a:p>
        </p:txBody>
      </p:sp>
    </p:spTree>
    <p:extLst>
      <p:ext uri="{BB962C8B-B14F-4D97-AF65-F5344CB8AC3E}">
        <p14:creationId xmlns:p14="http://schemas.microsoft.com/office/powerpoint/2010/main" val="1294489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but this isn't new, let’s talk a little bit about how I got here and my approach</a:t>
            </a:r>
          </a:p>
        </p:txBody>
      </p:sp>
    </p:spTree>
    <p:extLst>
      <p:ext uri="{BB962C8B-B14F-4D97-AF65-F5344CB8AC3E}">
        <p14:creationId xmlns:p14="http://schemas.microsoft.com/office/powerpoint/2010/main" val="5010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﻿lecture by Peter Cummings at the 2019 Thermodynamics conference in Punta Umbra, Huelva, Spain, June 26-28, 2019</a:t>
            </a:r>
          </a:p>
        </p:txBody>
      </p:sp>
    </p:spTree>
    <p:extLst>
      <p:ext uri="{BB962C8B-B14F-4D97-AF65-F5344CB8AC3E}">
        <p14:creationId xmlns:p14="http://schemas.microsoft.com/office/powerpoint/2010/main" val="3708599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79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i="0" dirty="0" err="1">
                <a:solidFill>
                  <a:schemeClr val="tx1"/>
                </a:solidFill>
                <a:latin typeface="+mj-lt"/>
              </a:rPr>
              <a:t>GRiTS</a:t>
            </a:r>
            <a:r>
              <a:rPr lang="en-US" sz="5400" i="0" dirty="0">
                <a:solidFill>
                  <a:schemeClr val="tx1"/>
                </a:solidFill>
                <a:latin typeface="+mj-lt"/>
              </a:rPr>
              <a:t> : Grits Reduce/Restore (</a:t>
            </a:r>
            <a:r>
              <a:rPr lang="en-US" sz="5400" i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5400" i="0" dirty="0">
                <a:solidFill>
                  <a:schemeClr val="tx1"/>
                </a:solidFill>
                <a:latin typeface="+mj-lt"/>
              </a:rPr>
              <a:t>) Topology with SMILES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+mj-lt"/>
              </a:rPr>
              <a:t>Versatile Object-oriented Toolkit for Coarse-graining Applications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/>
              <a:t>Simplified Molecular Input Line Entry System</a:t>
            </a:r>
            <a:endParaRPr lang="en-US" sz="540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6797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7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biggest producer of atmospheric co2 is fossil fuel consumption for energy</a:t>
            </a:r>
          </a:p>
          <a:p>
            <a:r>
              <a:rPr lang="en-US" dirty="0"/>
              <a:t>U.S. Energy Information Administration 2019</a:t>
            </a:r>
          </a:p>
        </p:txBody>
      </p:sp>
    </p:spTree>
    <p:extLst>
      <p:ext uri="{BB962C8B-B14F-4D97-AF65-F5344CB8AC3E}">
        <p14:creationId xmlns:p14="http://schemas.microsoft.com/office/powerpoint/2010/main" val="228032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Shockley–</a:t>
            </a:r>
            <a:r>
              <a:rPr lang="en-US" dirty="0" err="1"/>
              <a:t>Queisser</a:t>
            </a:r>
            <a:r>
              <a:rPr lang="en-US" dirty="0"/>
              <a:t> limit is the maximum theoretical efficiency of a solar cell using a single p-n junction where the only loss mechanism is radiative recombination. 1961, maximum efficiency of 30% at 1.1 eV. This first calculation used the 6000K black-body spectrum as an approximation to the solar spectrum.</a:t>
            </a:r>
          </a:p>
        </p:txBody>
      </p:sp>
    </p:spTree>
    <p:extLst>
      <p:ext uri="{BB962C8B-B14F-4D97-AF65-F5344CB8AC3E}">
        <p14:creationId xmlns:p14="http://schemas.microsoft.com/office/powerpoint/2010/main" val="2876143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-&gt; Efficiency/structure</a:t>
            </a:r>
          </a:p>
        </p:txBody>
      </p:sp>
    </p:spTree>
    <p:extLst>
      <p:ext uri="{BB962C8B-B14F-4D97-AF65-F5344CB8AC3E}">
        <p14:creationId xmlns:p14="http://schemas.microsoft.com/office/powerpoint/2010/main" val="278513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-&gt; morphology is governed by processing and chemistry</a:t>
            </a:r>
          </a:p>
        </p:txBody>
      </p:sp>
    </p:spTree>
    <p:extLst>
      <p:ext uri="{BB962C8B-B14F-4D97-AF65-F5344CB8AC3E}">
        <p14:creationId xmlns:p14="http://schemas.microsoft.com/office/powerpoint/2010/main" val="184131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- &gt; combinatoric explosion, this is where simulation comes in</a:t>
            </a:r>
          </a:p>
        </p:txBody>
      </p:sp>
    </p:spTree>
    <p:extLst>
      <p:ext uri="{BB962C8B-B14F-4D97-AF65-F5344CB8AC3E}">
        <p14:creationId xmlns:p14="http://schemas.microsoft.com/office/powerpoint/2010/main" val="3157591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-&gt; If I mix these two things together--what structure do they make?</a:t>
            </a:r>
          </a:p>
          <a:p>
            <a:r>
              <a:rPr lang="en-US" dirty="0"/>
              <a:t>Classical forces, Newtons equations of motion, sample thermodynamic ensemble</a:t>
            </a:r>
          </a:p>
          <a:p>
            <a:r>
              <a:rPr lang="en-US" dirty="0"/>
              <a:t>Right technique for this problem—right length scale (QCC), kinetics/polymers (MC)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Nvt</a:t>
            </a:r>
            <a:r>
              <a:rPr lang="en-US" dirty="0"/>
              <a:t> canonical ensemble</a:t>
            </a:r>
          </a:p>
          <a:p>
            <a:r>
              <a:rPr lang="en-US" dirty="0"/>
              <a:t>Force field, potential energy</a:t>
            </a:r>
          </a:p>
          <a:p>
            <a:r>
              <a:rPr lang="en-US" dirty="0"/>
              <a:t>Update particle positions – get equilibrated morphology</a:t>
            </a:r>
          </a:p>
        </p:txBody>
      </p:sp>
    </p:spTree>
    <p:extLst>
      <p:ext uri="{BB962C8B-B14F-4D97-AF65-F5344CB8AC3E}">
        <p14:creationId xmlns:p14="http://schemas.microsoft.com/office/powerpoint/2010/main" val="192758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-&gt; Polymers require long length scales</a:t>
            </a:r>
          </a:p>
          <a:p>
            <a:r>
              <a:rPr lang="en-US" dirty="0"/>
              <a:t>Exciton dissociation length 5-10nm</a:t>
            </a:r>
          </a:p>
          <a:p>
            <a:r>
              <a:rPr lang="en-US" dirty="0"/>
              <a:t>C-c bond is 1.5 A (0.15 nm)</a:t>
            </a:r>
          </a:p>
          <a:p>
            <a:r>
              <a:rPr lang="en-US" dirty="0"/>
              <a:t>Diameter of a fullerene ~ 1nm</a:t>
            </a:r>
          </a:p>
        </p:txBody>
      </p:sp>
    </p:spTree>
    <p:extLst>
      <p:ext uri="{BB962C8B-B14F-4D97-AF65-F5344CB8AC3E}">
        <p14:creationId xmlns:p14="http://schemas.microsoft.com/office/powerpoint/2010/main" val="943282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-&gt; but in order to simulate these, we need an effective force field</a:t>
            </a:r>
          </a:p>
        </p:txBody>
      </p:sp>
    </p:spTree>
    <p:extLst>
      <p:ext uri="{BB962C8B-B14F-4D97-AF65-F5344CB8AC3E}">
        <p14:creationId xmlns:p14="http://schemas.microsoft.com/office/powerpoint/2010/main" val="193390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/>
          <p:cNvSpPr/>
          <p:nvPr/>
        </p:nvSpPr>
        <p:spPr>
          <a:xfrm>
            <a:off x="2375941" y="-23039"/>
            <a:ext cx="8252916" cy="8253667"/>
          </a:xfrm>
          <a:prstGeom prst="rect">
            <a:avLst/>
          </a:prstGeom>
          <a:solidFill>
            <a:srgbClr val="002EA3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3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245836" y="5071955"/>
            <a:ext cx="4513129" cy="422489"/>
          </a:xfrm>
          <a:prstGeom prst="rect">
            <a:avLst/>
          </a:prstGeom>
        </p:spPr>
        <p:txBody>
          <a:bodyPr anchor="ctr"/>
          <a:lstStyle>
            <a:lvl1pPr defTabSz="361188">
              <a:defRPr sz="2370" i="0"/>
            </a:lvl1pPr>
          </a:lstStyle>
          <a:p>
            <a:r>
              <a:t>Title Subheading</a:t>
            </a:r>
          </a:p>
        </p:txBody>
      </p:sp>
      <p:sp>
        <p:nvSpPr>
          <p:cNvPr id="15" name="Click to add heading"/>
          <p:cNvSpPr>
            <a:spLocks noGrp="1"/>
          </p:cNvSpPr>
          <p:nvPr>
            <p:ph type="body" sz="quarter" idx="14"/>
          </p:nvPr>
        </p:nvSpPr>
        <p:spPr>
          <a:xfrm>
            <a:off x="3645094" y="706078"/>
            <a:ext cx="5714612" cy="4189688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400"/>
              </a:spcBef>
              <a:defRPr sz="4200" i="0" cap="all"/>
            </a:lvl1pPr>
          </a:lstStyle>
          <a:p>
            <a:r>
              <a:t>Click to add heading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Whi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quare"/>
          <p:cNvSpPr/>
          <p:nvPr/>
        </p:nvSpPr>
        <p:spPr>
          <a:xfrm>
            <a:off x="2374900" y="-2230"/>
            <a:ext cx="8255000" cy="8255001"/>
          </a:xfrm>
          <a:prstGeom prst="rect">
            <a:avLst/>
          </a:prstGeom>
          <a:solidFill>
            <a:srgbClr val="FFFFFF">
              <a:alpha val="9043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5" name="boisestate-primarylogo-2color.png" descr="boisestate-primarylogo-2col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92" y="6522173"/>
            <a:ext cx="3283615" cy="99594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econdary caption goes here"/>
          <p:cNvSpPr txBox="1">
            <a:spLocks noGrp="1"/>
          </p:cNvSpPr>
          <p:nvPr>
            <p:ph type="body" sz="quarter" idx="13"/>
          </p:nvPr>
        </p:nvSpPr>
        <p:spPr>
          <a:xfrm>
            <a:off x="4486417" y="5083292"/>
            <a:ext cx="4031966" cy="39981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>
            <a:lvl1pPr>
              <a:defRPr sz="2400" i="0">
                <a:solidFill>
                  <a:srgbClr val="D84200"/>
                </a:solidFill>
              </a:defRPr>
            </a:lvl1pPr>
          </a:lstStyle>
          <a:p>
            <a:r>
              <a:t>Secondary caption goes here</a:t>
            </a:r>
          </a:p>
        </p:txBody>
      </p:sp>
      <p:sp>
        <p:nvSpPr>
          <p:cNvPr id="37" name="Click to add heading"/>
          <p:cNvSpPr txBox="1">
            <a:spLocks noGrp="1"/>
          </p:cNvSpPr>
          <p:nvPr>
            <p:ph type="body" sz="quarter" idx="14"/>
          </p:nvPr>
        </p:nvSpPr>
        <p:spPr>
          <a:xfrm>
            <a:off x="4141142" y="1696132"/>
            <a:ext cx="4722516" cy="1255936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>
            <a:lvl1pPr>
              <a:spcBef>
                <a:spcPts val="1400"/>
              </a:spcBef>
              <a:defRPr sz="4200" i="0" cap="all">
                <a:solidFill>
                  <a:srgbClr val="002EA3"/>
                </a:solidFill>
              </a:defRPr>
            </a:lvl1pPr>
          </a:lstStyle>
          <a:p>
            <a:r>
              <a:t>Click to add heading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>
            <a:spLocks noGrp="1"/>
          </p:cNvSpPr>
          <p:nvPr>
            <p:ph type="body" sz="quarter" idx="13"/>
          </p:nvPr>
        </p:nvSpPr>
        <p:spPr>
          <a:xfrm>
            <a:off x="5793292" y="399485"/>
            <a:ext cx="1418216" cy="572630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pPr>
              <a:defRPr sz="3600" b="1" i="0" cap="all" spc="360">
                <a:solidFill>
                  <a:srgbClr val="002EA3"/>
                </a:solidFill>
              </a:defRPr>
            </a:pPr>
            <a:endParaRPr/>
          </a:p>
        </p:txBody>
      </p:sp>
      <p:pic>
        <p:nvPicPr>
          <p:cNvPr id="46" name="boisestate-B-2color.png" descr="boisestate-B-2color.png"/>
          <p:cNvPicPr>
            <a:picLocks noChangeAspect="1"/>
          </p:cNvPicPr>
          <p:nvPr/>
        </p:nvPicPr>
        <p:blipFill>
          <a:blip r:embed="rId3"/>
          <a:srcRect t="5599" b="5599"/>
          <a:stretch>
            <a:fillRect/>
          </a:stretch>
        </p:blipFill>
        <p:spPr>
          <a:xfrm>
            <a:off x="11963400" y="8889999"/>
            <a:ext cx="1019821" cy="78396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"/>
          <p:cNvSpPr txBox="1"/>
          <p:nvPr/>
        </p:nvSpPr>
        <p:spPr>
          <a:xfrm>
            <a:off x="6070748" y="4640039"/>
            <a:ext cx="765635" cy="473522"/>
          </a:xfrm>
          <a:prstGeom prst="rect">
            <a:avLst/>
          </a:prstGeom>
          <a:ln w="12700">
            <a:miter lim="400000"/>
          </a:ln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19295" y="8974203"/>
            <a:ext cx="626131" cy="615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Oran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idx="13"/>
          </p:nvPr>
        </p:nvSpPr>
        <p:spPr>
          <a:xfrm>
            <a:off x="-2972" y="-18858"/>
            <a:ext cx="5886294" cy="979137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" name="Rectangle"/>
          <p:cNvSpPr/>
          <p:nvPr/>
        </p:nvSpPr>
        <p:spPr>
          <a:xfrm>
            <a:off x="5016500" y="5156200"/>
            <a:ext cx="7240951" cy="3261308"/>
          </a:xfrm>
          <a:prstGeom prst="rect">
            <a:avLst/>
          </a:prstGeom>
          <a:solidFill>
            <a:srgbClr val="D842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7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685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6412305" y="900511"/>
            <a:ext cx="5519634" cy="1034073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59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6425005" y="1830290"/>
            <a:ext cx="5886294" cy="2576378"/>
          </a:xfrm>
          <a:prstGeom prst="rect">
            <a:avLst/>
          </a:prstGeom>
        </p:spPr>
        <p:txBody>
          <a:bodyPr anchor="ctr"/>
          <a:lstStyle>
            <a:lvl1pPr algn="l" defTabSz="325120">
              <a:defRPr sz="340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60" name="Text"/>
          <p:cNvSpPr txBox="1">
            <a:spLocks noGrp="1"/>
          </p:cNvSpPr>
          <p:nvPr>
            <p:ph type="body" sz="quarter" idx="16"/>
          </p:nvPr>
        </p:nvSpPr>
        <p:spPr>
          <a:xfrm>
            <a:off x="5362990" y="5396520"/>
            <a:ext cx="6547970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with Caption  Box &amp; Text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idx="13"/>
          </p:nvPr>
        </p:nvSpPr>
        <p:spPr>
          <a:xfrm>
            <a:off x="7116974" y="-23206"/>
            <a:ext cx="5924590" cy="98069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Rectangle"/>
          <p:cNvSpPr/>
          <p:nvPr/>
        </p:nvSpPr>
        <p:spPr>
          <a:xfrm>
            <a:off x="1127427" y="5207000"/>
            <a:ext cx="7368873" cy="3280836"/>
          </a:xfrm>
          <a:prstGeom prst="rect">
            <a:avLst/>
          </a:prstGeom>
          <a:solidFill>
            <a:srgbClr val="002EA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87022">
              <a:spcBef>
                <a:spcPts val="1400"/>
              </a:spcBef>
              <a:defRPr sz="42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Lorem ipsum dolor sit amet."/>
          <p:cNvSpPr txBox="1">
            <a:spLocks noGrp="1"/>
          </p:cNvSpPr>
          <p:nvPr>
            <p:ph type="body" sz="quarter" idx="14"/>
          </p:nvPr>
        </p:nvSpPr>
        <p:spPr>
          <a:xfrm>
            <a:off x="818553" y="1194595"/>
            <a:ext cx="5519635" cy="1095589"/>
          </a:xfrm>
          <a:prstGeom prst="rect">
            <a:avLst/>
          </a:prstGeom>
        </p:spPr>
        <p:txBody>
          <a:bodyPr anchor="ctr"/>
          <a:lstStyle>
            <a:lvl1pPr algn="l">
              <a:spcBef>
                <a:spcPts val="1400"/>
              </a:spcBef>
              <a:defRPr sz="3000" b="1" i="0" cap="all">
                <a:solidFill>
                  <a:srgbClr val="002EA3"/>
                </a:solidFill>
              </a:defRPr>
            </a:lvl1pPr>
          </a:lstStyle>
          <a:p>
            <a:r>
              <a:t>Photo Heading</a:t>
            </a:r>
          </a:p>
        </p:txBody>
      </p:sp>
      <p:sp>
        <p:nvSpPr>
          <p:cNvPr id="71" name="Quisque sagittis lorem id urna pretium, mattis feugiat erat finibus. Sed sit amet aliquet ante, nec rutrum libero."/>
          <p:cNvSpPr txBox="1">
            <a:spLocks noGrp="1"/>
          </p:cNvSpPr>
          <p:nvPr>
            <p:ph type="body" sz="quarter" idx="15"/>
          </p:nvPr>
        </p:nvSpPr>
        <p:spPr>
          <a:xfrm>
            <a:off x="831253" y="2166585"/>
            <a:ext cx="5924591" cy="2436282"/>
          </a:xfrm>
          <a:prstGeom prst="rect">
            <a:avLst/>
          </a:prstGeom>
        </p:spPr>
        <p:txBody>
          <a:bodyPr anchor="ctr"/>
          <a:lstStyle>
            <a:lvl1pPr algn="l" defTabSz="308863">
              <a:defRPr sz="3230" i="0">
                <a:solidFill>
                  <a:srgbClr val="3C4542"/>
                </a:solidFill>
              </a:defRPr>
            </a:lvl1pPr>
          </a:lstStyle>
          <a:p>
            <a:r>
              <a:t>Lorem ipsum dolor sit amet, consectetur adipiscing elit. Quisque sagittis lorem id urna pretium, mattis feugiat erat finibus.</a:t>
            </a:r>
          </a:p>
        </p:txBody>
      </p:sp>
      <p:sp>
        <p:nvSpPr>
          <p:cNvPr id="72" name="Text"/>
          <p:cNvSpPr txBox="1">
            <a:spLocks noGrp="1"/>
          </p:cNvSpPr>
          <p:nvPr>
            <p:ph type="body" sz="quarter" idx="16"/>
          </p:nvPr>
        </p:nvSpPr>
        <p:spPr>
          <a:xfrm>
            <a:off x="1425990" y="5421920"/>
            <a:ext cx="6771747" cy="535360"/>
          </a:xfrm>
          <a:prstGeom prst="rect">
            <a:avLst/>
          </a:prstGeom>
        </p:spPr>
        <p:txBody>
          <a:bodyPr lIns="27092" tIns="27092" rIns="27092" bIns="27092" anchor="ctr">
            <a:spAutoFit/>
          </a:bodyPr>
          <a:lstStyle/>
          <a:p>
            <a:pPr algn="l">
              <a:defRPr sz="3400"/>
            </a:pPr>
            <a:endParaRPr/>
          </a:p>
        </p:txBody>
      </p:sp>
      <p:pic>
        <p:nvPicPr>
          <p:cNvPr id="73" name="boisestate-B-orange-whiteoutline.png" descr="boisestate-B-orange-whiteoutline.png"/>
          <p:cNvPicPr>
            <a:picLocks noChangeAspect="1"/>
          </p:cNvPicPr>
          <p:nvPr/>
        </p:nvPicPr>
        <p:blipFill>
          <a:blip r:embed="rId2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82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78514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</p:spPr>
        <p:txBody>
          <a:bodyPr anchor="ctr"/>
          <a:lstStyle>
            <a:lvl1pPr>
              <a:defRPr sz="6800" i="0" cap="all" spc="340"/>
            </a:lvl1pPr>
          </a:lstStyle>
          <a:p>
            <a:r>
              <a:t>“Quote”</a:t>
            </a:r>
          </a:p>
        </p:txBody>
      </p:sp>
      <p:sp>
        <p:nvSpPr>
          <p:cNvPr id="91" name="Text"/>
          <p:cNvSpPr txBox="1">
            <a:spLocks noGrp="1"/>
          </p:cNvSpPr>
          <p:nvPr>
            <p:ph type="body" sz="quarter" idx="14"/>
          </p:nvPr>
        </p:nvSpPr>
        <p:spPr>
          <a:xfrm>
            <a:off x="6210089" y="8181677"/>
            <a:ext cx="584622" cy="375246"/>
          </a:xfrm>
          <a:prstGeom prst="rect">
            <a:avLst/>
          </a:prstGeom>
        </p:spPr>
        <p:txBody>
          <a:bodyPr wrap="none" lIns="27092" tIns="27092" rIns="27092" bIns="27092" anchor="ctr">
            <a:spAutoFit/>
          </a:bodyPr>
          <a:lstStyle/>
          <a:p>
            <a:endParaRPr/>
          </a:p>
        </p:txBody>
      </p:sp>
      <p:pic>
        <p:nvPicPr>
          <p:cNvPr id="92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8479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boisestate-B-orange-whiteoutline.png" descr="boisestate-B-orange-whiteoutline.png"/>
          <p:cNvPicPr>
            <a:picLocks noChangeAspect="1"/>
          </p:cNvPicPr>
          <p:nvPr/>
        </p:nvPicPr>
        <p:blipFill>
          <a:blip r:embed="rId3"/>
          <a:srcRect t="5676" b="5676"/>
          <a:stretch>
            <a:fillRect/>
          </a:stretch>
        </p:blipFill>
        <p:spPr>
          <a:xfrm>
            <a:off x="11963400" y="8891711"/>
            <a:ext cx="1019266" cy="782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ignature Mark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82" y="3465309"/>
            <a:ext cx="8802037" cy="282298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isestate-B-blue-whiteoutline.png" descr="boisestate-B-blue-whiteoutline.png"/>
          <p:cNvPicPr>
            <a:picLocks noChangeAspect="1"/>
          </p:cNvPicPr>
          <p:nvPr/>
        </p:nvPicPr>
        <p:blipFill>
          <a:blip r:embed="rId12"/>
          <a:srcRect t="5559" b="5559"/>
          <a:stretch>
            <a:fillRect/>
          </a:stretch>
        </p:blipFill>
        <p:spPr>
          <a:xfrm>
            <a:off x="11963400" y="8889999"/>
            <a:ext cx="1016000" cy="7817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48462" y="731519"/>
            <a:ext cx="10403841" cy="309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69999" y="7646245"/>
            <a:ext cx="10464803" cy="39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20106" y="8753835"/>
            <a:ext cx="3034454" cy="5726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defTabSz="587022">
              <a:defRPr sz="3400" i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</p:sldLayoutIdLst>
  <p:transition spd="med"/>
  <p:hf hdr="0" ftr="0" dt="0"/>
  <p:txStyles>
    <p:title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all" spc="360" baseline="0">
          <a:ln>
            <a:noFill/>
          </a:ln>
          <a:solidFill>
            <a:srgbClr val="002EA3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1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2.emf"/><Relationship Id="rId5" Type="http://schemas.openxmlformats.org/officeDocument/2006/relationships/image" Target="../media/image31.gif"/><Relationship Id="rId10" Type="http://schemas.openxmlformats.org/officeDocument/2006/relationships/image" Target="../media/image35.png"/><Relationship Id="rId4" Type="http://schemas.openxmlformats.org/officeDocument/2006/relationships/image" Target="../media/image30.gif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45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44.png"/><Relationship Id="rId4" Type="http://schemas.openxmlformats.org/officeDocument/2006/relationships/diagramData" Target="../diagrams/data4.xml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BoiseState-PrimaryMark-OrangeWhiteOutline-D64309.png" descr="BoiseState-PrimaryMark-OrangeWhiteOutline-D64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02" y="6509935"/>
            <a:ext cx="3370595" cy="1081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econdary caption goes here"/>
          <p:cNvSpPr txBox="1">
            <a:spLocks noGrp="1"/>
          </p:cNvSpPr>
          <p:nvPr>
            <p:ph type="body" idx="13"/>
          </p:nvPr>
        </p:nvSpPr>
        <p:spPr>
          <a:xfrm>
            <a:off x="4239769" y="5167536"/>
            <a:ext cx="4513129" cy="1069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September 22, 2020</a:t>
            </a:r>
          </a:p>
          <a:p>
            <a:r>
              <a:rPr lang="en-US" dirty="0"/>
              <a:t>Jenny W. </a:t>
            </a:r>
            <a:r>
              <a:rPr lang="en-US" dirty="0" err="1"/>
              <a:t>Fothergill</a:t>
            </a:r>
            <a:endParaRPr lang="en-US" dirty="0"/>
          </a:p>
        </p:txBody>
      </p:sp>
      <p:sp>
        <p:nvSpPr>
          <p:cNvPr id="142" name="Click to add heading"/>
          <p:cNvSpPr>
            <a:spLocks noGrp="1"/>
          </p:cNvSpPr>
          <p:nvPr>
            <p:ph type="body" idx="14"/>
          </p:nvPr>
        </p:nvSpPr>
        <p:spPr>
          <a:xfrm>
            <a:off x="2552131" y="706077"/>
            <a:ext cx="7902054" cy="4461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>
                <a:cs typeface="Arial" panose="020B0604020202020204" pitchFamily="34" charset="0"/>
              </a:rPr>
              <a:t>Advancing Organic Photovoltaics with Infrastructure for Transferable, Reproducible, Useable, and Extensible (TRUE) Multiscale Models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05206" y="381445"/>
            <a:ext cx="459441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The mapping operator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8865703-DCDA-C644-8BA4-70EAF6C9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1611474"/>
            <a:ext cx="11481596" cy="66596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2FA73-A9AD-E04A-99A3-B44A86340B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74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A702C-DAD2-2242-AB33-427B8D93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98" y="796193"/>
            <a:ext cx="7421418" cy="576215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9265" y="381445"/>
            <a:ext cx="600506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Iterative Boltzmann Inversion</a:t>
            </a:r>
          </a:p>
        </p:txBody>
      </p:sp>
      <p:pic>
        <p:nvPicPr>
          <p:cNvPr id="1026" name="Picture 2" descr="disks">
            <a:extLst>
              <a:ext uri="{FF2B5EF4-FFF2-40B4-BE49-F238E27FC236}">
                <a16:creationId xmlns:a16="http://schemas.microsoft.com/office/drawing/2014/main" id="{9C13A706-8D1E-7545-9E17-6B5D7024C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35" y="381445"/>
            <a:ext cx="3177640" cy="359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 of r">
            <a:extLst>
              <a:ext uri="{FF2B5EF4-FFF2-40B4-BE49-F238E27FC236}">
                <a16:creationId xmlns:a16="http://schemas.microsoft.com/office/drawing/2014/main" id="{5B66EAB5-FBC5-1E4A-9936-4A2871FD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38" y="2729346"/>
            <a:ext cx="3246457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EC60C-EB06-E44D-A829-DD0F9C003806}"/>
                  </a:ext>
                </a:extLst>
              </p:cNvPr>
              <p:cNvSpPr txBox="1"/>
              <p:nvPr/>
            </p:nvSpPr>
            <p:spPr>
              <a:xfrm>
                <a:off x="6483273" y="6673335"/>
                <a:ext cx="3616567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=−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𝑇𝑙𝑛𝑔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EC60C-EB06-E44D-A829-DD0F9C003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273" y="6673335"/>
                <a:ext cx="3616567" cy="461665"/>
              </a:xfrm>
              <a:prstGeom prst="rect">
                <a:avLst/>
              </a:prstGeom>
              <a:blipFill>
                <a:blip r:embed="rId6"/>
                <a:stretch>
                  <a:fillRect l="-351" r="-1754" b="-41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326594-253B-B149-BBB7-7F4354AD57F0}"/>
                  </a:ext>
                </a:extLst>
              </p:cNvPr>
              <p:cNvSpPr txBox="1"/>
              <p:nvPr/>
            </p:nvSpPr>
            <p:spPr>
              <a:xfrm>
                <a:off x="5598543" y="7281750"/>
                <a:ext cx="5386025" cy="9612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)−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𝑇𝑙𝑛</m:t>
                      </m:r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𝑔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326594-253B-B149-BBB7-7F4354AD5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3" y="7281750"/>
                <a:ext cx="5386025" cy="961289"/>
              </a:xfrm>
              <a:prstGeom prst="rect">
                <a:avLst/>
              </a:prstGeom>
              <a:blipFill>
                <a:blip r:embed="rId7"/>
                <a:stretch>
                  <a:fillRect l="-943" t="-2667" b="-18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A981A-5416-5C4A-B2BC-3EAD0B39FA31}"/>
                  </a:ext>
                </a:extLst>
              </p:cNvPr>
              <p:cNvSpPr txBox="1"/>
              <p:nvPr/>
            </p:nvSpPr>
            <p:spPr>
              <a:xfrm>
                <a:off x="4342400" y="8173314"/>
                <a:ext cx="7921015" cy="1120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,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,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𝑟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)−</m:t>
                      </m:r>
                      <m:f>
                        <m:f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(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A981A-5416-5C4A-B2BC-3EAD0B39F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400" y="8173314"/>
                <a:ext cx="7921015" cy="1120243"/>
              </a:xfrm>
              <a:prstGeom prst="rect">
                <a:avLst/>
              </a:prstGeom>
              <a:blipFill>
                <a:blip r:embed="rId8"/>
                <a:stretch>
                  <a:fillRect l="-480" t="-146067" b="-2044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39664-6E59-A04A-A94B-7EA501174C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E3C955-A893-D94E-8657-51688F33D8E0}"/>
                  </a:ext>
                </a:extLst>
              </p:cNvPr>
              <p:cNvSpPr txBox="1"/>
              <p:nvPr/>
            </p:nvSpPr>
            <p:spPr>
              <a:xfrm>
                <a:off x="619368" y="6309485"/>
                <a:ext cx="2158796" cy="727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𝑝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l-GR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Ω</m:t>
                      </m:r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)∝</m:t>
                      </m:r>
                      <m:sSup>
                        <m:sSup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fPr>
                            <m:num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−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𝑈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E3C955-A893-D94E-8657-51688F33D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68" y="6309485"/>
                <a:ext cx="2158796" cy="727700"/>
              </a:xfrm>
              <a:prstGeom prst="rect">
                <a:avLst/>
              </a:prstGeom>
              <a:blipFill>
                <a:blip r:embed="rId9"/>
                <a:stretch>
                  <a:fillRect l="-2924" b="-2586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79CC4C-85E2-8142-9F12-DD439F66466E}"/>
                  </a:ext>
                </a:extLst>
              </p:cNvPr>
              <p:cNvSpPr txBox="1"/>
              <p:nvPr/>
            </p:nvSpPr>
            <p:spPr>
              <a:xfrm>
                <a:off x="679372" y="7135000"/>
                <a:ext cx="2391360" cy="752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𝑔</m:t>
                      </m:r>
                      <m:d>
                        <m:d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fPr>
                            <m:num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−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𝑈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79CC4C-85E2-8142-9F12-DD439F664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72" y="7135000"/>
                <a:ext cx="2391360" cy="752963"/>
              </a:xfrm>
              <a:prstGeom prst="rect">
                <a:avLst/>
              </a:prstGeom>
              <a:blipFill>
                <a:blip r:embed="rId10"/>
                <a:stretch>
                  <a:fillRect l="-2646" r="-2116" b="-163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DBE986-DA5E-BE43-B1F5-E56F3B0781DD}"/>
              </a:ext>
            </a:extLst>
          </p:cNvPr>
          <p:cNvCxnSpPr>
            <a:cxnSpLocks/>
          </p:cNvCxnSpPr>
          <p:nvPr/>
        </p:nvCxnSpPr>
        <p:spPr>
          <a:xfrm flipV="1">
            <a:off x="3299791" y="7037185"/>
            <a:ext cx="2890914" cy="474296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7415D35-1941-7045-80D0-704810A44F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1559741"/>
            <a:ext cx="3902349" cy="74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7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729270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87879-3805-0344-A2D0-0C78E769D4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F10BC-F6A2-DD47-87A1-6259E6363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9" y="5423552"/>
            <a:ext cx="4663028" cy="385842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AE206D5-0115-3844-BA79-0BA13CE6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868" y="0"/>
            <a:ext cx="9412625" cy="580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378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7237" y="381445"/>
            <a:ext cx="2850350" cy="608711"/>
          </a:xfrm>
        </p:spPr>
        <p:txBody>
          <a:bodyPr/>
          <a:lstStyle/>
          <a:p>
            <a:r>
              <a:rPr lang="en-US" sz="3600" i="0" dirty="0" err="1">
                <a:solidFill>
                  <a:schemeClr val="tx1"/>
                </a:solidFill>
              </a:rPr>
              <a:t>Backmapping</a:t>
            </a:r>
            <a:endParaRPr lang="en-US" sz="3600" i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32B27-0A8C-F848-A8AF-414CDF8D5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072525"/>
            <a:ext cx="9753600" cy="83216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C1DB4-25D7-774C-87A5-DF659C76A7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944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7BC530-1B5B-2B4B-9A38-326462CA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16" y="163844"/>
            <a:ext cx="7099300" cy="49149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251834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584AD-57AA-CB4B-83AA-B244B51DFA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1440E576-1C8C-7545-A68A-2E9651928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06432"/>
            <a:ext cx="7534350" cy="451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845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kite, flying, fireworks, star&#10;&#10;Description automatically generated">
            <a:extLst>
              <a:ext uri="{FF2B5EF4-FFF2-40B4-BE49-F238E27FC236}">
                <a16:creationId xmlns:a16="http://schemas.microsoft.com/office/drawing/2014/main" id="{79359D27-B0E7-B144-8FA3-C8776F7ED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91" y="3291546"/>
            <a:ext cx="5357563" cy="6083066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378419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alt-text">
            <a:extLst>
              <a:ext uri="{FF2B5EF4-FFF2-40B4-BE49-F238E27FC236}">
                <a16:creationId xmlns:a16="http://schemas.microsoft.com/office/drawing/2014/main" id="{286887BD-6014-1345-80BC-D32D774F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6" y="5997057"/>
            <a:ext cx="6509410" cy="2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EE7C8-ADD8-2047-9032-49E0C610F9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EB2AC1-2042-5E4D-A421-E091CC602A72}"/>
                  </a:ext>
                </a:extLst>
              </p:cNvPr>
              <p:cNvSpPr txBox="1"/>
              <p:nvPr/>
            </p:nvSpPr>
            <p:spPr>
              <a:xfrm>
                <a:off x="5977176" y="2199076"/>
                <a:ext cx="6649064" cy="9394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𝑇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𝑖𝑗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𝐿𝑈𝑀𝑂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𝐿𝑈𝑀𝑂</m:t>
                                  </m:r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−(</m:t>
                          </m:r>
                          <m:sSup>
                            <m:sSup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∆</m:t>
                                  </m:r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EB2AC1-2042-5E4D-A421-E091CC60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176" y="2199076"/>
                <a:ext cx="6649064" cy="939488"/>
              </a:xfrm>
              <a:prstGeom prst="rect">
                <a:avLst/>
              </a:prstGeom>
              <a:blipFill>
                <a:blip r:embed="rId10"/>
                <a:stretch>
                  <a:fillRect t="-1333" b="-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4C23D-B1AE-2942-AAA5-B5886C6B91D7}"/>
                  </a:ext>
                </a:extLst>
              </p:cNvPr>
              <p:cNvSpPr txBox="1"/>
              <p:nvPr/>
            </p:nvSpPr>
            <p:spPr>
              <a:xfrm>
                <a:off x="4493050" y="324818"/>
                <a:ext cx="6509410" cy="13705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𝑖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→</m:t>
                          </m:r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Arial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Arial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fPr>
                            <m:num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𝜋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𝑇</m:t>
                              </m:r>
                            </m:den>
                          </m:f>
                        </m:e>
                      </m:rad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Arial"/>
                                        </a:rPr>
                                        <m:t>∆</m:t>
                                      </m:r>
                                      <m: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Arial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Arial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Arial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sz="3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Arial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4C23D-B1AE-2942-AAA5-B5886C6B9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050" y="324818"/>
                <a:ext cx="6509410" cy="13705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6648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1F66C5-CF5E-354B-9030-E5F95C5510CC}"/>
              </a:ext>
            </a:extLst>
          </p:cNvPr>
          <p:cNvSpPr/>
          <p:nvPr/>
        </p:nvSpPr>
        <p:spPr>
          <a:xfrm>
            <a:off x="286084" y="213985"/>
            <a:ext cx="12432631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Objective 1: Develop a generalized toolset for coarse-graining and performing simulations of novel molecules for organic photovoltaics</a:t>
            </a:r>
          </a:p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Objective 2: Develop a general tool to calculate atomistic positions from a coarse-grained morphology</a:t>
            </a:r>
          </a:p>
          <a:p>
            <a:r>
              <a:rPr lang="en-US" sz="4000" dirty="0">
                <a:solidFill>
                  <a:schemeClr val="tx2"/>
                </a:solidFill>
              </a:rPr>
              <a:t> </a:t>
            </a:r>
          </a:p>
          <a:p>
            <a:r>
              <a:rPr lang="en-US" sz="4000" dirty="0">
                <a:solidFill>
                  <a:schemeClr val="tx2"/>
                </a:solidFill>
              </a:rPr>
              <a:t>Objective 3: Predict nanostructures of novel OPV chemistries </a:t>
            </a:r>
          </a:p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Objective 4: Identify chemical features correlated with robust self-assembly</a:t>
            </a:r>
          </a:p>
          <a:p>
            <a:endParaRPr lang="en-US" sz="4000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Objective 5: Identify chemical and morphological features correlated with good charge transport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1F4B2-DD44-5049-A03D-5C84B530FF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02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E8F95A-A4CF-7847-B00D-56992A1F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" y="224653"/>
            <a:ext cx="11455400" cy="821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F41A84-754D-434F-94F0-81BF33D2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5" t="6725" r="4864"/>
          <a:stretch/>
        </p:blipFill>
        <p:spPr>
          <a:xfrm>
            <a:off x="321276" y="1450639"/>
            <a:ext cx="11244135" cy="8302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5AAC9-277C-9C47-8CBA-0F51A55F2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6" r="3996"/>
          <a:stretch/>
        </p:blipFill>
        <p:spPr>
          <a:xfrm>
            <a:off x="1" y="2790690"/>
            <a:ext cx="13004800" cy="69629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6D834-7A95-E240-9F91-061B289BA7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61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BCEBB-39DA-5E49-85F6-FDB5D23CB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80145-AF8F-704E-8C35-FEE6A82E0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8" b="18659"/>
          <a:stretch/>
        </p:blipFill>
        <p:spPr>
          <a:xfrm>
            <a:off x="0" y="330462"/>
            <a:ext cx="13004800" cy="4296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76B12-A785-2C46-81F8-22B78EF0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90" y="4695887"/>
            <a:ext cx="7360819" cy="47875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A4123-7289-7C47-A4BD-9E3A8553D6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8252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ED84C4B-83F4-CB44-81C3-82D95C17C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252" y="674949"/>
            <a:ext cx="3102274" cy="3102274"/>
          </a:xfrm>
          <a:prstGeom prst="rect">
            <a:avLst/>
          </a:prstGeom>
        </p:spPr>
      </p:pic>
      <p:pic>
        <p:nvPicPr>
          <p:cNvPr id="2050" name="Picture 2" descr="signac palette logo">
            <a:extLst>
              <a:ext uri="{FF2B5EF4-FFF2-40B4-BE49-F238E27FC236}">
                <a16:creationId xmlns:a16="http://schemas.microsoft.com/office/drawing/2014/main" id="{47A23302-E539-254D-B1DC-4436880AE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8181" r="13388" b="18561"/>
          <a:stretch/>
        </p:blipFill>
        <p:spPr bwMode="auto">
          <a:xfrm>
            <a:off x="8760260" y="613812"/>
            <a:ext cx="3587313" cy="30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CE82F8-CCC1-A64A-B9C7-A3370359B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76" y="4817164"/>
            <a:ext cx="4332279" cy="21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7D0CE4-E361-F542-B142-436A7402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56" y="674949"/>
            <a:ext cx="3102274" cy="310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129AD-D0BB-DC41-A5F3-1A37CD0F0467}"/>
              </a:ext>
            </a:extLst>
          </p:cNvPr>
          <p:cNvSpPr txBox="1"/>
          <p:nvPr/>
        </p:nvSpPr>
        <p:spPr>
          <a:xfrm>
            <a:off x="6054608" y="4817164"/>
            <a:ext cx="1968820" cy="17167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mBuild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gsd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err="1"/>
              <a:t>fresnel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8" name="Google Shape;100;p1" descr="sc10_scene0.png">
            <a:extLst>
              <a:ext uri="{FF2B5EF4-FFF2-40B4-BE49-F238E27FC236}">
                <a16:creationId xmlns:a16="http://schemas.microsoft.com/office/drawing/2014/main" id="{46479C7C-74AE-E549-932C-AF66D5EB37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8789" y="4849532"/>
            <a:ext cx="4413229" cy="441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9;p1" descr="sc10_dp0.png">
            <a:extLst>
              <a:ext uri="{FF2B5EF4-FFF2-40B4-BE49-F238E27FC236}">
                <a16:creationId xmlns:a16="http://schemas.microsoft.com/office/drawing/2014/main" id="{690F01BC-4A14-D248-A3E0-DFA1D78C695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9295" y="5644557"/>
            <a:ext cx="3339555" cy="33395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D54C-6D94-6042-BF74-7AB1824F7477}"/>
              </a:ext>
            </a:extLst>
          </p:cNvPr>
          <p:cNvSpPr txBox="1"/>
          <p:nvPr/>
        </p:nvSpPr>
        <p:spPr>
          <a:xfrm>
            <a:off x="2526888" y="7056146"/>
            <a:ext cx="2168545" cy="571312"/>
          </a:xfrm>
          <a:prstGeom prst="flowChartAlternateProcess">
            <a:avLst/>
          </a:prstGeom>
          <a:solidFill>
            <a:schemeClr val="bg1">
              <a:alpha val="78000"/>
            </a:schemeClr>
          </a:solidFill>
          <a:ln w="12700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GIXStapose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B327D2D-4640-9C40-90B8-E69A794E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64" y="7698843"/>
            <a:ext cx="7164888" cy="143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97077-3488-5146-BCF3-95D65C609A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575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85763-31B7-6B44-A05B-33B0E4E56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2977" y="381445"/>
            <a:ext cx="10818878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Global temperature rise is linked to atmospheric CO</a:t>
            </a:r>
            <a:r>
              <a:rPr lang="en-US" sz="3600" i="0" baseline="-25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87C8D-99B5-2E45-9EE2-907C2375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5600"/>
            <a:ext cx="130048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E548A-C00D-8E45-A63D-3830E79587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48644" y="8950078"/>
            <a:ext cx="526422" cy="615553"/>
          </a:xfrm>
        </p:spPr>
        <p:txBody>
          <a:bodyPr/>
          <a:lstStyle/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251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8229F-4A39-834D-9585-FB2FBB098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6" y="270946"/>
            <a:ext cx="3764602" cy="9211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1F1B8-EF4E-8F4F-82BB-A9CEDC48EA6D}"/>
              </a:ext>
            </a:extLst>
          </p:cNvPr>
          <p:cNvSpPr txBox="1"/>
          <p:nvPr/>
        </p:nvSpPr>
        <p:spPr>
          <a:xfrm>
            <a:off x="4809644" y="1995572"/>
            <a:ext cx="7287462" cy="362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2" tIns="27092" rIns="27092" bIns="27092" numCol="1" spcCol="38100" rtlCol="0" anchor="ctr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hexane_sites</a:t>
            </a:r>
            <a:r>
              <a:rPr lang="en-US" sz="2000" dirty="0">
                <a:latin typeface="Courier" pitchFamily="2" charset="0"/>
              </a:rPr>
              <a:t> = [("_A", "C[CH3]"), ("_B", "CC")]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3D4F4-2453-CA45-B4B0-FFA08013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38" y="4027662"/>
            <a:ext cx="5842474" cy="48343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5BFEA-7618-1A46-916A-F7E27F9325B5}"/>
              </a:ext>
            </a:extLst>
          </p:cNvPr>
          <p:cNvCxnSpPr>
            <a:cxnSpLocks/>
          </p:cNvCxnSpPr>
          <p:nvPr/>
        </p:nvCxnSpPr>
        <p:spPr>
          <a:xfrm flipH="1">
            <a:off x="3911600" y="771854"/>
            <a:ext cx="898044" cy="91470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78A47-FBD3-9442-B94F-C2BEB2186A90}"/>
              </a:ext>
            </a:extLst>
          </p:cNvPr>
          <p:cNvCxnSpPr>
            <a:cxnSpLocks/>
          </p:cNvCxnSpPr>
          <p:nvPr/>
        </p:nvCxnSpPr>
        <p:spPr>
          <a:xfrm>
            <a:off x="5293360" y="771854"/>
            <a:ext cx="558800" cy="1148386"/>
          </a:xfrm>
          <a:prstGeom prst="straightConnector1">
            <a:avLst/>
          </a:prstGeom>
          <a:noFill/>
          <a:ln w="76200" cap="flat">
            <a:solidFill>
              <a:srgbClr val="00206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960" y="325972"/>
            <a:ext cx="6801757" cy="608711"/>
          </a:xfrm>
          <a:solidFill>
            <a:schemeClr val="bg1"/>
          </a:solidFill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These achieve the same 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9CD5B-597A-5C4D-843D-F8EB0218CC2B}"/>
              </a:ext>
            </a:extLst>
          </p:cNvPr>
          <p:cNvSpPr/>
          <p:nvPr/>
        </p:nvSpPr>
        <p:spPr>
          <a:xfrm>
            <a:off x="5189500" y="8928656"/>
            <a:ext cx="65277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jennyfothergill</a:t>
            </a:r>
            <a:r>
              <a:rPr lang="en-US" dirty="0"/>
              <a:t>/grits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C62D2-CDDC-274C-9F31-5CF8B63EB8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727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0342C-AF97-B345-83CD-C57E3554C0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998" y="0"/>
            <a:ext cx="10464804" cy="176222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12E33-D72F-0543-9D28-19414977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3" y="4652208"/>
            <a:ext cx="2908969" cy="43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shoes on display&#10;&#10;Description automatically generated">
            <a:extLst>
              <a:ext uri="{FF2B5EF4-FFF2-40B4-BE49-F238E27FC236}">
                <a16:creationId xmlns:a16="http://schemas.microsoft.com/office/drawing/2014/main" id="{60C936AF-B95E-EA4B-B30E-7B57E784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49052" y="1762226"/>
            <a:ext cx="8726905" cy="65451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C35BD-B8C0-344E-9E49-6F06BFE089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61177" y="9015661"/>
            <a:ext cx="3034454" cy="572614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626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25699-47E1-604E-ADA8-AF9271F59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D2514-C80C-C14A-B9A0-5AE843DFBA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87573" y="9031420"/>
            <a:ext cx="3034454" cy="572614"/>
          </a:xfrm>
        </p:spPr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11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81029-14D3-7E46-A765-C534074E7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9945" y="381445"/>
            <a:ext cx="9364954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Solar accounts for less than 1% of US energy</a:t>
            </a:r>
          </a:p>
        </p:txBody>
      </p:sp>
      <p:pic>
        <p:nvPicPr>
          <p:cNvPr id="3076" name="Picture 4" descr="U.S. Renewable Energy Consumption by Source, 2018">
            <a:extLst>
              <a:ext uri="{FF2B5EF4-FFF2-40B4-BE49-F238E27FC236}">
                <a16:creationId xmlns:a16="http://schemas.microsoft.com/office/drawing/2014/main" id="{86B7BDF0-C7B8-C147-8A8B-9A02EFEE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6" y="1622612"/>
            <a:ext cx="12516107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77270-A402-9444-8A77-DA553D41DB2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41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79F33-C7AF-E645-B272-1FDD7DA08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0576" y="381445"/>
            <a:ext cx="6543670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OPVs have potential to improve</a:t>
            </a:r>
          </a:p>
        </p:txBody>
      </p:sp>
      <p:pic>
        <p:nvPicPr>
          <p:cNvPr id="4098" name="Picture 2" descr="Chart of PV research-cell efficiency versus years, with 24 curves that all start low to the left and rise approximately linearly to the upper right">
            <a:extLst>
              <a:ext uri="{FF2B5EF4-FFF2-40B4-BE49-F238E27FC236}">
                <a16:creationId xmlns:a16="http://schemas.microsoft.com/office/drawing/2014/main" id="{DAA2D493-3C44-5A49-A0E8-FA0A8E87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032000"/>
            <a:ext cx="1076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E05C0-9223-0741-B8FB-9672D9B95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6" y="1143891"/>
            <a:ext cx="11232107" cy="7663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74E79-617D-394B-9BFF-14DD573FF6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39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352" y="498893"/>
            <a:ext cx="4568769" cy="1162709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production is </a:t>
            </a:r>
          </a:p>
          <a:p>
            <a:r>
              <a:rPr lang="en-US" sz="3600" i="0" dirty="0">
                <a:solidFill>
                  <a:schemeClr val="tx1"/>
                </a:solidFill>
              </a:rPr>
              <a:t>large scale and cheap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0DCB4-3712-9C47-9AFA-79E48ED3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" y="2194757"/>
            <a:ext cx="8867107" cy="667641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5714BF2-BD93-7A4E-B84F-A3AE51AA1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r="11455"/>
          <a:stretch/>
        </p:blipFill>
        <p:spPr bwMode="auto">
          <a:xfrm>
            <a:off x="6107154" y="685799"/>
            <a:ext cx="5629922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0CD83-B7AC-1C4B-881D-4602116F9C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65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3834" y="381445"/>
            <a:ext cx="9057179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OPV efficiency is strongly linked to structure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695A6E0-F348-3D40-9CC0-4D80F7C47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65" y="1143107"/>
            <a:ext cx="7241101" cy="7467385"/>
          </a:xfrm>
          <a:prstGeom prst="rect">
            <a:avLst/>
          </a:prstGeom>
        </p:spPr>
      </p:pic>
      <p:pic>
        <p:nvPicPr>
          <p:cNvPr id="7" name="Google Shape;109;p13" descr="g4638.png">
            <a:extLst>
              <a:ext uri="{FF2B5EF4-FFF2-40B4-BE49-F238E27FC236}">
                <a16:creationId xmlns:a16="http://schemas.microsoft.com/office/drawing/2014/main" id="{491FB318-5C73-E941-9208-C217241BFD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847" y="2059064"/>
            <a:ext cx="4267200" cy="47748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42CA5-1F49-A64D-A5A8-2C366F8599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82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25F67-1C67-E44B-AE7B-C7C08E962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909"/>
            <a:ext cx="13004800" cy="83263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4208" y="3473931"/>
            <a:ext cx="5216383" cy="670266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sz="4000" i="0" dirty="0">
                <a:solidFill>
                  <a:schemeClr val="tx1"/>
                </a:solidFill>
              </a:rPr>
              <a:t>Welcome to the “ZOO”</a:t>
            </a:r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ED84C-3CCD-364C-9A09-98DE004584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635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95130-6E8D-9F43-868C-0204D06FD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9693" y="909396"/>
            <a:ext cx="4209697" cy="608711"/>
          </a:xfrm>
        </p:spPr>
        <p:txBody>
          <a:bodyPr/>
          <a:lstStyle/>
          <a:p>
            <a:r>
              <a:rPr lang="en-US" sz="3600" i="0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8E830-F92B-1042-9200-F5993DA65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" y="437783"/>
            <a:ext cx="7310585" cy="4439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0A145-79E5-754D-9F7C-ECBC09F4F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87" y="2802934"/>
            <a:ext cx="7133813" cy="4775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/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𝑈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𝐿𝐽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=4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12</m:t>
                              </m:r>
                            </m:sup>
                          </m:s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D0C9-A2B1-6E41-AE17-8E3389E7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50" y="5179083"/>
                <a:ext cx="4252061" cy="966803"/>
              </a:xfrm>
              <a:prstGeom prst="rect">
                <a:avLst/>
              </a:prstGeom>
              <a:blipFill>
                <a:blip r:embed="rId5"/>
                <a:stretch>
                  <a:fillRect l="-896" b="-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/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𝑏𝑜𝑛𝑑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𝑟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𝑟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2A0A8C-A550-1944-8737-CE4614ADB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74" y="6320918"/>
                <a:ext cx="3194015" cy="691471"/>
              </a:xfrm>
              <a:prstGeom prst="rect">
                <a:avLst/>
              </a:prstGeom>
              <a:blipFill>
                <a:blip r:embed="rId6"/>
                <a:stretch>
                  <a:fillRect l="-1587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/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𝑎𝑛𝑔𝑙𝑒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𝜃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𝑘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𝜃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B99B9-178D-534D-855F-72BD242F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99" y="7188276"/>
                <a:ext cx="3381567" cy="691471"/>
              </a:xfrm>
              <a:prstGeom prst="rect">
                <a:avLst/>
              </a:prstGeom>
              <a:blipFill>
                <a:blip r:embed="rId7"/>
                <a:stretch>
                  <a:fillRect l="-1124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/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𝑑𝑖h𝑒𝑑𝑟𝑎𝑙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𝑘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3171A1-254D-5948-A270-042C98C5A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55165"/>
                <a:ext cx="13004800" cy="1153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4D1DD1-144E-4B40-A0ED-E78A153C25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91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81BA68-239B-4F48-9ECC-DDD0C4B3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290572"/>
              </p:ext>
            </p:extLst>
          </p:nvPr>
        </p:nvGraphicFramePr>
        <p:xfrm>
          <a:off x="0" y="0"/>
          <a:ext cx="13004801" cy="975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E11F2-1DB0-6F42-8754-42D012406B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sitting, computer, computer, food&#10;&#10;Description automatically generated">
            <a:extLst>
              <a:ext uri="{FF2B5EF4-FFF2-40B4-BE49-F238E27FC236}">
                <a16:creationId xmlns:a16="http://schemas.microsoft.com/office/drawing/2014/main" id="{7F6638B8-C2A4-D24B-945C-19B571B7A0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64" b="56404"/>
          <a:stretch/>
        </p:blipFill>
        <p:spPr>
          <a:xfrm>
            <a:off x="1806881" y="5488685"/>
            <a:ext cx="4347239" cy="4201749"/>
          </a:xfrm>
          <a:prstGeom prst="rect">
            <a:avLst/>
          </a:prstGeom>
        </p:spPr>
      </p:pic>
      <p:pic>
        <p:nvPicPr>
          <p:cNvPr id="9" name="Picture 8" descr="A picture containing sitting, computer, computer, food&#10;&#10;Description automatically generated">
            <a:extLst>
              <a:ext uri="{FF2B5EF4-FFF2-40B4-BE49-F238E27FC236}">
                <a16:creationId xmlns:a16="http://schemas.microsoft.com/office/drawing/2014/main" id="{2E19F265-75A8-894C-A975-8FA2A7E946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5" t="50000"/>
          <a:stretch/>
        </p:blipFill>
        <p:spPr>
          <a:xfrm>
            <a:off x="7933667" y="2822251"/>
            <a:ext cx="4864214" cy="33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F3E9EF-C64C-7A42-B489-259DB7B94D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21" r="63515"/>
          <a:stretch/>
        </p:blipFill>
        <p:spPr>
          <a:xfrm>
            <a:off x="27334" y="3033494"/>
            <a:ext cx="3636545" cy="4910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A33530-935E-254D-974A-97F998D6BC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0" b="48063"/>
          <a:stretch/>
        </p:blipFill>
        <p:spPr>
          <a:xfrm>
            <a:off x="5132528" y="-247213"/>
            <a:ext cx="4802820" cy="43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3790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EA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7092" tIns="27092" rIns="27092" bIns="27092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765</Words>
  <Application>Microsoft Macintosh PowerPoint</Application>
  <PresentationFormat>Custom</PresentationFormat>
  <Paragraphs>122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Cambria Math</vt:lpstr>
      <vt:lpstr>Courier</vt:lpstr>
      <vt:lpstr>Helvetica Neue Medium</vt:lpstr>
      <vt:lpstr>Verdana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Jenny Fothergill</cp:lastModifiedBy>
  <cp:revision>60</cp:revision>
  <dcterms:modified xsi:type="dcterms:W3CDTF">2020-09-21T21:40:30Z</dcterms:modified>
</cp:coreProperties>
</file>